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3" r:id="rId15"/>
    <p:sldId id="268" r:id="rId16"/>
    <p:sldId id="269" r:id="rId17"/>
    <p:sldId id="270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28FBAF-7C8D-F588-06EC-BAF71D263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359AA7-42D0-5C17-A891-49E23A80E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6C5501-B6C9-AD6B-D2F8-10761C375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B7A0-9B68-4F83-8AC3-DA02ECDC3734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41FCF1-B59D-DA56-7ECE-146F6ACC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E7FDC5-32DE-0FE2-2320-A88309E9B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E9804-3DD3-42B6-97AF-C02BBBA18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553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AE36C-2F22-DEF8-08C5-C49686FF1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E460197-0F97-94E4-E580-0A40B99EC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B1D1A4-D647-538F-26DF-D2C3A407C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B7A0-9B68-4F83-8AC3-DA02ECDC3734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8BD2B8-0D64-3B82-48B2-8CD0E0943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4E940F-4156-C7EF-AD59-AB5AF1AC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E9804-3DD3-42B6-97AF-C02BBBA18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9621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69378DD-2750-5E63-A03E-89E09D64E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2EC516-27AA-E8BF-2E76-C3D8EED59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F215C6-8129-387A-42F6-78E51A5AC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B7A0-9B68-4F83-8AC3-DA02ECDC3734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35F186-8626-9530-0D26-DFC012EDB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B8CC09-03FE-70D4-B0EF-52FB1C429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E9804-3DD3-42B6-97AF-C02BBBA18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984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B8BC3-1D39-036D-D4D5-4CAC13F3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2976EE-A93E-DD22-423B-13CA5FBD5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144105-0838-FB40-928F-3F2EF172A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B7A0-9B68-4F83-8AC3-DA02ECDC3734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808FA-E60F-1406-A9BF-4E427DB4F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F8A9F6-0DE7-9958-4B42-50904DB07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E9804-3DD3-42B6-97AF-C02BBBA18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342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64843A-129C-AEBF-1CAD-C4616625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EB8812-44A1-5CBA-5833-276A99AF3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1CF181-C4AD-66F3-EED7-17FAE17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B7A0-9B68-4F83-8AC3-DA02ECDC3734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965BC6-5135-353C-97D2-9380AB156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E09C74-9243-B811-C7C0-A0E44F3C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E9804-3DD3-42B6-97AF-C02BBBA18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428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13459-ADB5-6341-3B54-B47AD7686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9574FC-E380-AB7D-407F-570F40A20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647FF2-7A5D-8A40-04CB-09DD1852E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67A0F1-047E-7CCB-5A8B-3CAA5D74D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B7A0-9B68-4F83-8AC3-DA02ECDC3734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58C130-B1FA-9673-57F1-B17B97004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A98B81-B26F-71E7-3398-F2F31D40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E9804-3DD3-42B6-97AF-C02BBBA18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9167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F6361-B538-A84A-025F-4CF1302F4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12C5AD-A4A7-DC5F-175C-93FEE1368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BAECB48-DF09-B9CA-56C1-39EBE1F68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18C8683-6906-99DD-9231-F21D528B59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90E7D60-510A-8550-41E0-5603EAC33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0E72818-DAF5-3548-2F7B-3B896B291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B7A0-9B68-4F83-8AC3-DA02ECDC3734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66FCC1C-ECC1-40DF-996B-8E14EFAAA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D7745AD-118B-44D8-1900-2780F4F5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E9804-3DD3-42B6-97AF-C02BBBA18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6683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183F6-61AA-DF46-13D1-45F62B54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DFE309B-2F3B-B064-BE54-05F628103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B7A0-9B68-4F83-8AC3-DA02ECDC3734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BFD4AC-BF3F-ED4A-3243-1AB6E708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0BB6888-3EA3-AA4D-FD62-FF3CC6A02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E9804-3DD3-42B6-97AF-C02BBBA18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8583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840DB43-7460-1726-2486-03D311B74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B7A0-9B68-4F83-8AC3-DA02ECDC3734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2512EF1-9878-8436-8D13-DEAC697D0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BE5DCFC-C875-7554-6FB8-6A6C229D8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E9804-3DD3-42B6-97AF-C02BBBA18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14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15759-423F-18FC-33CF-7B5380E1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758C3C-317A-04FA-E228-54595C8B4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C82CBB-FB62-4482-80B8-2ABBFE13D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777E42B-077D-28F4-9B25-C3CC91955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B7A0-9B68-4F83-8AC3-DA02ECDC3734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354B4DF-381A-0548-D189-3181BE0D2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5B3D9F-18F3-650A-49D7-2CFB2535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E9804-3DD3-42B6-97AF-C02BBBA18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778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378D9-9E87-FF73-BB18-98275227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793940C-7AE4-DD8C-F900-2084324630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E13AE3-20DE-5EC9-E175-60724DE54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FE2AA99-6387-C663-05EE-95E96E0B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7B7A0-9B68-4F83-8AC3-DA02ECDC3734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905A4A-4E06-2BB1-5F1D-334B6FC3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2B7878-2300-C8AF-5E26-4B01859A6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E9804-3DD3-42B6-97AF-C02BBBA18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73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5233130-FDDA-1832-EC93-B40709FF9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67C419-8BE9-9D5F-B038-AB42B6AED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1219F4-09B3-4923-B732-A54F0E7D9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7B7A0-9B68-4F83-8AC3-DA02ECDC3734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0A1602-DF9D-572A-8FDE-57545A8C3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64034D-3BAA-A962-3A4A-20BCCE40D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E9804-3DD3-42B6-97AF-C02BBBA181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431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0E24EDB-C5CE-9890-86EB-7159CB29AF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‘</a:t>
            </a:r>
            <a:r>
              <a:rPr lang="pt-BR" dirty="0" err="1"/>
              <a:t>Users</a:t>
            </a:r>
            <a:r>
              <a:rPr lang="pt-BR" dirty="0"/>
              <a:t> </a:t>
            </a:r>
            <a:r>
              <a:rPr lang="pt-BR" dirty="0" err="1"/>
              <a:t>allow</a:t>
            </a:r>
            <a:r>
              <a:rPr lang="pt-BR" dirty="0"/>
              <a:t>’ Single </a:t>
            </a:r>
            <a:r>
              <a:rPr lang="pt-BR" dirty="0" err="1"/>
              <a:t>Value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0176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3CEBC714-76BC-EF34-3F6A-0574B8407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96" b="3537"/>
          <a:stretch/>
        </p:blipFill>
        <p:spPr>
          <a:xfrm>
            <a:off x="0" y="1475402"/>
            <a:ext cx="10543592" cy="5140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18821DA-4DEE-2568-5A38-3A894D42F945}"/>
              </a:ext>
            </a:extLst>
          </p:cNvPr>
          <p:cNvSpPr/>
          <p:nvPr/>
        </p:nvSpPr>
        <p:spPr>
          <a:xfrm>
            <a:off x="3484983" y="802433"/>
            <a:ext cx="5812972" cy="345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FF0000"/>
                </a:solidFill>
              </a:rPr>
              <a:t>Use </a:t>
            </a:r>
            <a:r>
              <a:rPr lang="pt-BR" b="1" dirty="0" err="1">
                <a:solidFill>
                  <a:srgbClr val="FF0000"/>
                </a:solidFill>
              </a:rPr>
              <a:t>title</a:t>
            </a:r>
            <a:r>
              <a:rPr lang="pt-BR" b="1" dirty="0">
                <a:solidFill>
                  <a:srgbClr val="FF0000"/>
                </a:solidFill>
              </a:rPr>
              <a:t> ‘</a:t>
            </a:r>
            <a:r>
              <a:rPr lang="pt-BR" b="1" dirty="0" err="1">
                <a:solidFill>
                  <a:srgbClr val="FF0000"/>
                </a:solidFill>
              </a:rPr>
              <a:t>Users</a:t>
            </a:r>
            <a:r>
              <a:rPr lang="pt-BR" b="1" dirty="0">
                <a:solidFill>
                  <a:srgbClr val="FF0000"/>
                </a:solidFill>
              </a:rPr>
              <a:t> Monitor’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821C231-FCB2-2423-B999-5A1EE80BDB8B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458408" y="1147665"/>
            <a:ext cx="933061" cy="1698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DA15EDF3-2FE7-3243-0249-3B8AF04644CD}"/>
              </a:ext>
            </a:extLst>
          </p:cNvPr>
          <p:cNvSpPr/>
          <p:nvPr/>
        </p:nvSpPr>
        <p:spPr>
          <a:xfrm>
            <a:off x="8136293" y="3200399"/>
            <a:ext cx="3279710" cy="67168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>
                <a:solidFill>
                  <a:srgbClr val="FF0000"/>
                </a:solidFill>
              </a:rPr>
              <a:t>Fill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description</a:t>
            </a:r>
            <a:r>
              <a:rPr lang="pt-BR" b="1" dirty="0">
                <a:solidFill>
                  <a:srgbClr val="FF0000"/>
                </a:solidFill>
              </a:rPr>
              <a:t> ‘Observe </a:t>
            </a:r>
            <a:r>
              <a:rPr lang="pt-BR" b="1" dirty="0" err="1">
                <a:solidFill>
                  <a:srgbClr val="FF0000"/>
                </a:solidFill>
              </a:rPr>
              <a:t>and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check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users</a:t>
            </a:r>
            <a:r>
              <a:rPr lang="pt-BR" b="1" dirty="0">
                <a:solidFill>
                  <a:srgbClr val="FF0000"/>
                </a:solidFill>
              </a:rPr>
              <a:t>’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C3C688A-0C15-4A8B-4E0B-C9BCCE36D75D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818553" y="5290457"/>
            <a:ext cx="1275961" cy="7651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7C0C7079-3A35-1F68-C139-370A15895DBA}"/>
              </a:ext>
            </a:extLst>
          </p:cNvPr>
          <p:cNvSpPr/>
          <p:nvPr/>
        </p:nvSpPr>
        <p:spPr>
          <a:xfrm>
            <a:off x="8453534" y="4767942"/>
            <a:ext cx="3279710" cy="37322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>
                <a:solidFill>
                  <a:srgbClr val="FF0000"/>
                </a:solidFill>
              </a:rPr>
              <a:t>Share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the</a:t>
            </a:r>
            <a:r>
              <a:rPr lang="pt-BR" b="1" dirty="0">
                <a:solidFill>
                  <a:srgbClr val="FF0000"/>
                </a:solidFill>
              </a:rPr>
              <a:t> dashboard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3DFC0A0-9EE0-1241-DDC9-2A930517EB80}"/>
              </a:ext>
            </a:extLst>
          </p:cNvPr>
          <p:cNvSpPr/>
          <p:nvPr/>
        </p:nvSpPr>
        <p:spPr>
          <a:xfrm>
            <a:off x="2178698" y="6055567"/>
            <a:ext cx="3279710" cy="37322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>
                <a:solidFill>
                  <a:srgbClr val="FF0000"/>
                </a:solidFill>
              </a:rPr>
              <a:t>Share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the</a:t>
            </a:r>
            <a:r>
              <a:rPr lang="pt-BR" b="1" dirty="0">
                <a:solidFill>
                  <a:srgbClr val="FF0000"/>
                </a:solidFill>
              </a:rPr>
              <a:t> dashboard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F03CC230-A775-BE18-0995-E960054DDD07}"/>
              </a:ext>
            </a:extLst>
          </p:cNvPr>
          <p:cNvCxnSpPr>
            <a:cxnSpLocks/>
          </p:cNvCxnSpPr>
          <p:nvPr/>
        </p:nvCxnSpPr>
        <p:spPr>
          <a:xfrm flipH="1">
            <a:off x="6096000" y="3536243"/>
            <a:ext cx="2040293" cy="5091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CF9E39F5-AA50-5655-3602-8461BB01B910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7116146" y="4635825"/>
            <a:ext cx="1337388" cy="3187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82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1EA878D-75A6-1968-7719-BDA70A1B3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87" b="4490"/>
          <a:stretch/>
        </p:blipFill>
        <p:spPr>
          <a:xfrm>
            <a:off x="849086" y="1397423"/>
            <a:ext cx="9881118" cy="4786797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A15EDF3-2FE7-3243-0249-3B8AF04644CD}"/>
              </a:ext>
            </a:extLst>
          </p:cNvPr>
          <p:cNvSpPr/>
          <p:nvPr/>
        </p:nvSpPr>
        <p:spPr>
          <a:xfrm>
            <a:off x="8136293" y="3200399"/>
            <a:ext cx="3279710" cy="45720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>
                <a:solidFill>
                  <a:srgbClr val="FF0000"/>
                </a:solidFill>
              </a:rPr>
              <a:t>Titles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and</a:t>
            </a:r>
            <a:r>
              <a:rPr lang="pt-BR" b="1" dirty="0">
                <a:solidFill>
                  <a:srgbClr val="FF0000"/>
                </a:solidFill>
              </a:rPr>
              <a:t> model must </a:t>
            </a:r>
            <a:r>
              <a:rPr lang="pt-BR" b="1" dirty="0" err="1">
                <a:solidFill>
                  <a:srgbClr val="FF0000"/>
                </a:solidFill>
              </a:rPr>
              <a:t>be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fill</a:t>
            </a:r>
            <a:endParaRPr lang="pt-BR" b="1" dirty="0">
              <a:solidFill>
                <a:srgbClr val="FF0000"/>
              </a:solidFill>
            </a:endParaRP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F03CC230-A775-BE18-0995-E960054DDD07}"/>
              </a:ext>
            </a:extLst>
          </p:cNvPr>
          <p:cNvCxnSpPr>
            <a:cxnSpLocks/>
          </p:cNvCxnSpPr>
          <p:nvPr/>
        </p:nvCxnSpPr>
        <p:spPr>
          <a:xfrm flipH="1">
            <a:off x="6391469" y="3536243"/>
            <a:ext cx="1744824" cy="8498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05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AD25A1F-5505-B709-3DA0-F2F3E809C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59" b="3538"/>
          <a:stretch/>
        </p:blipFill>
        <p:spPr>
          <a:xfrm>
            <a:off x="0" y="662473"/>
            <a:ext cx="12192000" cy="595293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C7E4714-B63D-B7F2-DC12-E0B51C6838AA}"/>
              </a:ext>
            </a:extLst>
          </p:cNvPr>
          <p:cNvSpPr/>
          <p:nvPr/>
        </p:nvSpPr>
        <p:spPr>
          <a:xfrm>
            <a:off x="7100596" y="5141166"/>
            <a:ext cx="3279710" cy="45720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>
                <a:solidFill>
                  <a:srgbClr val="FF0000"/>
                </a:solidFill>
              </a:rPr>
              <a:t>View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the</a:t>
            </a:r>
            <a:r>
              <a:rPr lang="pt-BR" b="1" dirty="0">
                <a:solidFill>
                  <a:srgbClr val="FF0000"/>
                </a:solidFill>
              </a:rPr>
              <a:t> dashboard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7484B72-3285-3DAA-7F47-4FC794DCB6D4}"/>
              </a:ext>
            </a:extLst>
          </p:cNvPr>
          <p:cNvCxnSpPr>
            <a:cxnSpLocks/>
          </p:cNvCxnSpPr>
          <p:nvPr/>
        </p:nvCxnSpPr>
        <p:spPr>
          <a:xfrm flipH="1" flipV="1">
            <a:off x="8005665" y="3284376"/>
            <a:ext cx="419878" cy="18754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179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CB82D92-9370-5457-8A07-AF9454984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6" y="1181196"/>
            <a:ext cx="10291156" cy="51266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B85AD7B-31E2-14EA-A3AE-5884FB3436E3}"/>
              </a:ext>
            </a:extLst>
          </p:cNvPr>
          <p:cNvSpPr txBox="1"/>
          <p:nvPr/>
        </p:nvSpPr>
        <p:spPr>
          <a:xfrm>
            <a:off x="1562793" y="550154"/>
            <a:ext cx="4605251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rgbClr val="FF0000"/>
                </a:solidFill>
              </a:rPr>
              <a:t>user</a:t>
            </a:r>
            <a:r>
              <a:rPr lang="pt-BR" b="1" dirty="0">
                <a:solidFill>
                  <a:srgbClr val="FF0000"/>
                </a:solidFill>
              </a:rPr>
              <a:t>*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39620ABB-F620-C93D-0DE8-146A2250D349}"/>
              </a:ext>
            </a:extLst>
          </p:cNvPr>
          <p:cNvCxnSpPr>
            <a:stCxn id="9" idx="2"/>
          </p:cNvCxnSpPr>
          <p:nvPr/>
        </p:nvCxnSpPr>
        <p:spPr>
          <a:xfrm flipH="1">
            <a:off x="1354975" y="919486"/>
            <a:ext cx="2510444" cy="15244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83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0E24EDB-C5CE-9890-86EB-7159CB29AF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‘</a:t>
            </a:r>
            <a:r>
              <a:rPr lang="pt-BR" dirty="0" err="1"/>
              <a:t>Users</a:t>
            </a:r>
            <a:r>
              <a:rPr lang="pt-BR" dirty="0"/>
              <a:t> </a:t>
            </a:r>
            <a:r>
              <a:rPr lang="pt-BR" dirty="0" err="1"/>
              <a:t>block</a:t>
            </a:r>
            <a:r>
              <a:rPr lang="pt-BR" dirty="0"/>
              <a:t>’ Single </a:t>
            </a:r>
            <a:r>
              <a:rPr lang="pt-BR" dirty="0" err="1"/>
              <a:t>Value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9144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CC487E6-BA9F-8A00-9BDC-97AED08A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640"/>
            <a:ext cx="12192000" cy="604471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AE22D19-2E6B-3F80-7483-38A5E3062CE4}"/>
              </a:ext>
            </a:extLst>
          </p:cNvPr>
          <p:cNvSpPr/>
          <p:nvPr/>
        </p:nvSpPr>
        <p:spPr>
          <a:xfrm>
            <a:off x="2687216" y="3545633"/>
            <a:ext cx="5812972" cy="2752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68EE773-EBFB-25E4-5958-BFE036DC2BE9}"/>
              </a:ext>
            </a:extLst>
          </p:cNvPr>
          <p:cNvCxnSpPr>
            <a:cxnSpLocks/>
          </p:cNvCxnSpPr>
          <p:nvPr/>
        </p:nvCxnSpPr>
        <p:spPr>
          <a:xfrm flipH="1" flipV="1">
            <a:off x="8500188" y="5317770"/>
            <a:ext cx="2687216" cy="1219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394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A6B5189-4416-6121-EE9A-D218734B6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12" b="5443"/>
          <a:stretch/>
        </p:blipFill>
        <p:spPr>
          <a:xfrm>
            <a:off x="65314" y="1418252"/>
            <a:ext cx="10730204" cy="506673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AE22D19-2E6B-3F80-7483-38A5E3062CE4}"/>
              </a:ext>
            </a:extLst>
          </p:cNvPr>
          <p:cNvSpPr/>
          <p:nvPr/>
        </p:nvSpPr>
        <p:spPr>
          <a:xfrm>
            <a:off x="1609530" y="727788"/>
            <a:ext cx="5812972" cy="345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>
                <a:solidFill>
                  <a:srgbClr val="FF0000"/>
                </a:solidFill>
              </a:rPr>
              <a:t>user</a:t>
            </a:r>
            <a:r>
              <a:rPr lang="pt-BR" b="1" dirty="0">
                <a:solidFill>
                  <a:srgbClr val="FF0000"/>
                </a:solidFill>
              </a:rPr>
              <a:t>* </a:t>
            </a:r>
            <a:r>
              <a:rPr lang="pt-BR" b="1" dirty="0" err="1">
                <a:solidFill>
                  <a:srgbClr val="FF0000"/>
                </a:solidFill>
              </a:rPr>
              <a:t>action</a:t>
            </a:r>
            <a:r>
              <a:rPr lang="pt-BR" b="1" dirty="0">
                <a:solidFill>
                  <a:srgbClr val="FF0000"/>
                </a:solidFill>
              </a:rPr>
              <a:t>=</a:t>
            </a:r>
            <a:r>
              <a:rPr lang="pt-BR" b="1" dirty="0" err="1">
                <a:solidFill>
                  <a:srgbClr val="FF0000"/>
                </a:solidFill>
              </a:rPr>
              <a:t>block</a:t>
            </a:r>
            <a:endParaRPr lang="pt-BR" b="1" dirty="0">
              <a:solidFill>
                <a:srgbClr val="FF0000"/>
              </a:solidFill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68EE773-EBFB-25E4-5958-BFE036DC2BE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985796" y="1073020"/>
            <a:ext cx="1530220" cy="42360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952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41116DB-4AFA-8F84-7FAF-333AE4B9E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41" b="8979"/>
          <a:stretch/>
        </p:blipFill>
        <p:spPr>
          <a:xfrm>
            <a:off x="690466" y="2113592"/>
            <a:ext cx="9218645" cy="400728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8241568-BC74-F5B2-B0CC-39A09A1E57C8}"/>
              </a:ext>
            </a:extLst>
          </p:cNvPr>
          <p:cNvSpPr/>
          <p:nvPr/>
        </p:nvSpPr>
        <p:spPr>
          <a:xfrm>
            <a:off x="1609530" y="727788"/>
            <a:ext cx="5812972" cy="345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FF0000"/>
                </a:solidFill>
              </a:rPr>
              <a:t>Click ‘</a:t>
            </a:r>
            <a:r>
              <a:rPr lang="pt-BR" b="1" dirty="0" err="1">
                <a:solidFill>
                  <a:srgbClr val="FF0000"/>
                </a:solidFill>
              </a:rPr>
              <a:t>visualization</a:t>
            </a:r>
            <a:r>
              <a:rPr lang="pt-BR" b="1" dirty="0">
                <a:solidFill>
                  <a:srgbClr val="FF0000"/>
                </a:solidFill>
              </a:rPr>
              <a:t>’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1977435-9FA1-C783-D022-455619C2ED6D}"/>
              </a:ext>
            </a:extLst>
          </p:cNvPr>
          <p:cNvCxnSpPr>
            <a:cxnSpLocks/>
          </p:cNvCxnSpPr>
          <p:nvPr/>
        </p:nvCxnSpPr>
        <p:spPr>
          <a:xfrm>
            <a:off x="2621902" y="1073020"/>
            <a:ext cx="503853" cy="24539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35ADA21D-ABCA-E5AF-3D40-FE921752B900}"/>
              </a:ext>
            </a:extLst>
          </p:cNvPr>
          <p:cNvSpPr/>
          <p:nvPr/>
        </p:nvSpPr>
        <p:spPr>
          <a:xfrm>
            <a:off x="3998167" y="5957596"/>
            <a:ext cx="5812972" cy="345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FF0000"/>
                </a:solidFill>
              </a:rPr>
              <a:t>Click ‘</a:t>
            </a:r>
            <a:r>
              <a:rPr lang="pt-BR" b="1" dirty="0" err="1">
                <a:solidFill>
                  <a:srgbClr val="FF0000"/>
                </a:solidFill>
              </a:rPr>
              <a:t>pivot</a:t>
            </a:r>
            <a:r>
              <a:rPr lang="pt-BR" b="1" dirty="0">
                <a:solidFill>
                  <a:srgbClr val="FF0000"/>
                </a:solidFill>
              </a:rPr>
              <a:t>’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A98D739-CE53-B5B6-C5CA-13A53159AE7F}"/>
              </a:ext>
            </a:extLst>
          </p:cNvPr>
          <p:cNvCxnSpPr>
            <a:cxnSpLocks/>
          </p:cNvCxnSpPr>
          <p:nvPr/>
        </p:nvCxnSpPr>
        <p:spPr>
          <a:xfrm flipH="1" flipV="1">
            <a:off x="3331029" y="5532379"/>
            <a:ext cx="667138" cy="5978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217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271DDFE-6C66-2320-B4E1-BE0F69CBA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52" b="8667"/>
          <a:stretch/>
        </p:blipFill>
        <p:spPr>
          <a:xfrm>
            <a:off x="783772" y="2407299"/>
            <a:ext cx="8612155" cy="39375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993AF9D-13E8-8EFF-0E8C-62BA2E25441A}"/>
              </a:ext>
            </a:extLst>
          </p:cNvPr>
          <p:cNvSpPr/>
          <p:nvPr/>
        </p:nvSpPr>
        <p:spPr>
          <a:xfrm>
            <a:off x="1292289" y="1390262"/>
            <a:ext cx="5812972" cy="345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FF0000"/>
                </a:solidFill>
              </a:rPr>
              <a:t>Only </a:t>
            </a:r>
            <a:r>
              <a:rPr lang="pt-BR" b="1" dirty="0" err="1">
                <a:solidFill>
                  <a:srgbClr val="FF0000"/>
                </a:solidFill>
              </a:rPr>
              <a:t>selected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fields</a:t>
            </a:r>
            <a:endParaRPr lang="pt-BR" b="1" dirty="0">
              <a:solidFill>
                <a:srgbClr val="FF0000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5CEC836C-C57E-DE71-7611-727E8A2F3BAC}"/>
              </a:ext>
            </a:extLst>
          </p:cNvPr>
          <p:cNvCxnSpPr>
            <a:cxnSpLocks/>
          </p:cNvCxnSpPr>
          <p:nvPr/>
        </p:nvCxnSpPr>
        <p:spPr>
          <a:xfrm>
            <a:off x="2304661" y="1735494"/>
            <a:ext cx="1073021" cy="19687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509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3A7FD9E-F8D3-763A-9BA0-42976620E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68" b="3673"/>
          <a:stretch/>
        </p:blipFill>
        <p:spPr>
          <a:xfrm>
            <a:off x="1250302" y="1873767"/>
            <a:ext cx="8714792" cy="422845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A00C473-E740-986C-7EE7-4C16A04C8D2D}"/>
              </a:ext>
            </a:extLst>
          </p:cNvPr>
          <p:cNvSpPr/>
          <p:nvPr/>
        </p:nvSpPr>
        <p:spPr>
          <a:xfrm>
            <a:off x="3373016" y="4422711"/>
            <a:ext cx="5812972" cy="345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FF0000"/>
                </a:solidFill>
              </a:rPr>
              <a:t>Single </a:t>
            </a:r>
            <a:r>
              <a:rPr lang="pt-BR" b="1" dirty="0" err="1">
                <a:solidFill>
                  <a:srgbClr val="FF0000"/>
                </a:solidFill>
              </a:rPr>
              <a:t>Value</a:t>
            </a:r>
            <a:endParaRPr lang="pt-BR" b="1" dirty="0">
              <a:solidFill>
                <a:srgbClr val="FF0000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01BDBBE-01E4-FAB8-A45F-A78EE63C6ECF}"/>
              </a:ext>
            </a:extLst>
          </p:cNvPr>
          <p:cNvCxnSpPr>
            <a:cxnSpLocks/>
          </p:cNvCxnSpPr>
          <p:nvPr/>
        </p:nvCxnSpPr>
        <p:spPr>
          <a:xfrm flipH="1" flipV="1">
            <a:off x="1660849" y="4432041"/>
            <a:ext cx="1670180" cy="1399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98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CB82D92-9370-5457-8A07-AF9454984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6" y="1181196"/>
            <a:ext cx="10291156" cy="51266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B85AD7B-31E2-14EA-A3AE-5884FB3436E3}"/>
              </a:ext>
            </a:extLst>
          </p:cNvPr>
          <p:cNvSpPr txBox="1"/>
          <p:nvPr/>
        </p:nvSpPr>
        <p:spPr>
          <a:xfrm>
            <a:off x="1562793" y="550154"/>
            <a:ext cx="4605251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rgbClr val="FF0000"/>
                </a:solidFill>
              </a:rPr>
              <a:t>user</a:t>
            </a:r>
            <a:r>
              <a:rPr lang="pt-BR" b="1" dirty="0">
                <a:solidFill>
                  <a:srgbClr val="FF0000"/>
                </a:solidFill>
              </a:rPr>
              <a:t>*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39620ABB-F620-C93D-0DE8-146A2250D349}"/>
              </a:ext>
            </a:extLst>
          </p:cNvPr>
          <p:cNvCxnSpPr>
            <a:stCxn id="9" idx="2"/>
          </p:cNvCxnSpPr>
          <p:nvPr/>
        </p:nvCxnSpPr>
        <p:spPr>
          <a:xfrm flipH="1">
            <a:off x="1354975" y="919486"/>
            <a:ext cx="2510444" cy="15244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385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3964710-C711-804C-F930-E2CD6C003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96" b="7210"/>
          <a:stretch/>
        </p:blipFill>
        <p:spPr>
          <a:xfrm>
            <a:off x="1343608" y="1944290"/>
            <a:ext cx="8546841" cy="398998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A66CB66-65AA-09DE-5717-E52BAAADBE15}"/>
              </a:ext>
            </a:extLst>
          </p:cNvPr>
          <p:cNvSpPr/>
          <p:nvPr/>
        </p:nvSpPr>
        <p:spPr>
          <a:xfrm>
            <a:off x="7309676" y="2479246"/>
            <a:ext cx="1158715" cy="285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rgbClr val="FF0000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E8F7E8A-5EEB-3317-7B74-65A91E9B52C5}"/>
              </a:ext>
            </a:extLst>
          </p:cNvPr>
          <p:cNvCxnSpPr>
            <a:cxnSpLocks/>
          </p:cNvCxnSpPr>
          <p:nvPr/>
        </p:nvCxnSpPr>
        <p:spPr>
          <a:xfrm flipH="1" flipV="1">
            <a:off x="8238931" y="2752531"/>
            <a:ext cx="1446245" cy="23373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347C62F5-FFD5-1B11-FCA2-AC63D2B0D60D}"/>
              </a:ext>
            </a:extLst>
          </p:cNvPr>
          <p:cNvSpPr/>
          <p:nvPr/>
        </p:nvSpPr>
        <p:spPr>
          <a:xfrm>
            <a:off x="8238931" y="5089850"/>
            <a:ext cx="2258008" cy="648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FF0000"/>
                </a:solidFill>
              </a:rPr>
              <a:t>Go </a:t>
            </a:r>
            <a:r>
              <a:rPr lang="pt-BR" b="1" dirty="0" err="1">
                <a:solidFill>
                  <a:srgbClr val="FF0000"/>
                </a:solidFill>
              </a:rPr>
              <a:t>to</a:t>
            </a:r>
            <a:r>
              <a:rPr lang="pt-BR" b="1" dirty="0">
                <a:solidFill>
                  <a:srgbClr val="FF0000"/>
                </a:solidFill>
              </a:rPr>
              <a:t> ‘dashboard </a:t>
            </a:r>
            <a:r>
              <a:rPr lang="pt-BR" b="1" dirty="0" err="1">
                <a:solidFill>
                  <a:srgbClr val="FF0000"/>
                </a:solidFill>
              </a:rPr>
              <a:t>panel</a:t>
            </a:r>
            <a:r>
              <a:rPr lang="pt-BR" b="1" dirty="0">
                <a:solidFill>
                  <a:srgbClr val="FF0000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314551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7937261-A45B-5313-985E-61FEBAA97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9" b="5578"/>
          <a:stretch/>
        </p:blipFill>
        <p:spPr>
          <a:xfrm>
            <a:off x="951722" y="2136715"/>
            <a:ext cx="9489233" cy="448802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BE891DE-9DF0-74D3-6E01-C652669B69E9}"/>
              </a:ext>
            </a:extLst>
          </p:cNvPr>
          <p:cNvSpPr/>
          <p:nvPr/>
        </p:nvSpPr>
        <p:spPr>
          <a:xfrm>
            <a:off x="8500189" y="3652935"/>
            <a:ext cx="2258008" cy="6484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FF0000"/>
                </a:solidFill>
              </a:rPr>
              <a:t>Go </a:t>
            </a:r>
            <a:r>
              <a:rPr lang="pt-BR" b="1" dirty="0" err="1">
                <a:solidFill>
                  <a:srgbClr val="FF0000"/>
                </a:solidFill>
              </a:rPr>
              <a:t>to</a:t>
            </a:r>
            <a:r>
              <a:rPr lang="pt-BR" b="1" dirty="0">
                <a:solidFill>
                  <a:srgbClr val="FF0000"/>
                </a:solidFill>
              </a:rPr>
              <a:t> ‘dashboard </a:t>
            </a:r>
            <a:r>
              <a:rPr lang="pt-BR" b="1" dirty="0" err="1">
                <a:solidFill>
                  <a:srgbClr val="FF0000"/>
                </a:solidFill>
              </a:rPr>
              <a:t>panel</a:t>
            </a:r>
            <a:r>
              <a:rPr lang="pt-BR" b="1" dirty="0">
                <a:solidFill>
                  <a:srgbClr val="FF0000"/>
                </a:solidFill>
              </a:rPr>
              <a:t>’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E2940FDF-9F00-1A20-1192-4E346FC37E37}"/>
              </a:ext>
            </a:extLst>
          </p:cNvPr>
          <p:cNvCxnSpPr>
            <a:cxnSpLocks/>
          </p:cNvCxnSpPr>
          <p:nvPr/>
        </p:nvCxnSpPr>
        <p:spPr>
          <a:xfrm flipH="1">
            <a:off x="7119258" y="3909527"/>
            <a:ext cx="1380931" cy="9727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7F85E99B-0692-2071-8CE1-3402DCE5A666}"/>
              </a:ext>
            </a:extLst>
          </p:cNvPr>
          <p:cNvSpPr/>
          <p:nvPr/>
        </p:nvSpPr>
        <p:spPr>
          <a:xfrm>
            <a:off x="5324670" y="4882242"/>
            <a:ext cx="1794588" cy="237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136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5515765-0A0E-73DA-F972-632B0B872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48" b="3401"/>
          <a:stretch/>
        </p:blipFill>
        <p:spPr>
          <a:xfrm>
            <a:off x="849085" y="1424451"/>
            <a:ext cx="10189029" cy="4920366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2C50DFE9-9E41-74D7-A830-0CF283CDF7E9}"/>
              </a:ext>
            </a:extLst>
          </p:cNvPr>
          <p:cNvCxnSpPr>
            <a:cxnSpLocks/>
          </p:cNvCxnSpPr>
          <p:nvPr/>
        </p:nvCxnSpPr>
        <p:spPr>
          <a:xfrm flipH="1">
            <a:off x="7116143" y="3909527"/>
            <a:ext cx="1384046" cy="1054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FA7C8CD0-6E51-72DA-D974-23A9C745BC8F}"/>
              </a:ext>
            </a:extLst>
          </p:cNvPr>
          <p:cNvSpPr/>
          <p:nvPr/>
        </p:nvSpPr>
        <p:spPr>
          <a:xfrm>
            <a:off x="5324670" y="4816925"/>
            <a:ext cx="1794588" cy="237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9805083-1B05-0A2F-046A-8F6CAA172DF6}"/>
              </a:ext>
            </a:extLst>
          </p:cNvPr>
          <p:cNvSpPr/>
          <p:nvPr/>
        </p:nvSpPr>
        <p:spPr>
          <a:xfrm>
            <a:off x="5299789" y="4465472"/>
            <a:ext cx="1794588" cy="237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6E9433B-1F7C-099D-21BF-C121CB382C23}"/>
              </a:ext>
            </a:extLst>
          </p:cNvPr>
          <p:cNvSpPr/>
          <p:nvPr/>
        </p:nvSpPr>
        <p:spPr>
          <a:xfrm>
            <a:off x="5321555" y="2705092"/>
            <a:ext cx="1794588" cy="237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rgbClr val="FF0000"/>
              </a:solidFill>
            </a:endParaRP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AF1EA91C-B983-A232-E9EA-21249C228030}"/>
              </a:ext>
            </a:extLst>
          </p:cNvPr>
          <p:cNvCxnSpPr>
            <a:cxnSpLocks/>
          </p:cNvCxnSpPr>
          <p:nvPr/>
        </p:nvCxnSpPr>
        <p:spPr>
          <a:xfrm flipH="1">
            <a:off x="7119252" y="3909527"/>
            <a:ext cx="1296960" cy="665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02254A9F-01DC-E97A-0797-735A0C42F625}"/>
              </a:ext>
            </a:extLst>
          </p:cNvPr>
          <p:cNvCxnSpPr>
            <a:cxnSpLocks/>
          </p:cNvCxnSpPr>
          <p:nvPr/>
        </p:nvCxnSpPr>
        <p:spPr>
          <a:xfrm flipH="1" flipV="1">
            <a:off x="7165903" y="2839614"/>
            <a:ext cx="1250309" cy="10699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>
            <a:extLst>
              <a:ext uri="{FF2B5EF4-FFF2-40B4-BE49-F238E27FC236}">
                <a16:creationId xmlns:a16="http://schemas.microsoft.com/office/drawing/2014/main" id="{6ACCF084-4DD6-D3A5-6BD2-1B10FCFD13AE}"/>
              </a:ext>
            </a:extLst>
          </p:cNvPr>
          <p:cNvSpPr/>
          <p:nvPr/>
        </p:nvSpPr>
        <p:spPr>
          <a:xfrm>
            <a:off x="8341567" y="3652935"/>
            <a:ext cx="2258008" cy="6484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>
                <a:solidFill>
                  <a:srgbClr val="FF0000"/>
                </a:solidFill>
              </a:rPr>
              <a:t>Fill</a:t>
            </a:r>
            <a:r>
              <a:rPr lang="pt-BR" b="1" dirty="0">
                <a:solidFill>
                  <a:srgbClr val="FF0000"/>
                </a:solidFill>
              </a:rPr>
              <a:t> ‘</a:t>
            </a:r>
            <a:r>
              <a:rPr lang="pt-BR" b="1" dirty="0" err="1">
                <a:solidFill>
                  <a:srgbClr val="FF0000"/>
                </a:solidFill>
              </a:rPr>
              <a:t>titles</a:t>
            </a:r>
            <a:r>
              <a:rPr lang="pt-BR" b="1" dirty="0">
                <a:solidFill>
                  <a:srgbClr val="FF0000"/>
                </a:solidFill>
              </a:rPr>
              <a:t>’ </a:t>
            </a:r>
            <a:r>
              <a:rPr lang="pt-BR" b="1" dirty="0" err="1">
                <a:solidFill>
                  <a:srgbClr val="FF0000"/>
                </a:solidFill>
              </a:rPr>
              <a:t>fields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670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4CA37F9-1D27-2F6C-AD84-1EB0A72DC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40" b="6122"/>
          <a:stretch/>
        </p:blipFill>
        <p:spPr>
          <a:xfrm>
            <a:off x="765110" y="1407832"/>
            <a:ext cx="10347649" cy="4862339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46447BC4-9FF2-9458-9A07-1B802147D708}"/>
              </a:ext>
            </a:extLst>
          </p:cNvPr>
          <p:cNvCxnSpPr>
            <a:cxnSpLocks/>
          </p:cNvCxnSpPr>
          <p:nvPr/>
        </p:nvCxnSpPr>
        <p:spPr>
          <a:xfrm flipH="1" flipV="1">
            <a:off x="7287201" y="3576732"/>
            <a:ext cx="1250309" cy="10699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3A9F934E-CD75-BF56-5685-F0126D1B4A90}"/>
              </a:ext>
            </a:extLst>
          </p:cNvPr>
          <p:cNvSpPr/>
          <p:nvPr/>
        </p:nvSpPr>
        <p:spPr>
          <a:xfrm>
            <a:off x="8462865" y="4390053"/>
            <a:ext cx="2258008" cy="6484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>
                <a:solidFill>
                  <a:srgbClr val="FF0000"/>
                </a:solidFill>
              </a:rPr>
              <a:t>View</a:t>
            </a:r>
            <a:r>
              <a:rPr lang="pt-BR" b="1" dirty="0">
                <a:solidFill>
                  <a:srgbClr val="FF0000"/>
                </a:solidFill>
              </a:rPr>
              <a:t> Dashboard</a:t>
            </a:r>
          </a:p>
        </p:txBody>
      </p:sp>
    </p:spTree>
    <p:extLst>
      <p:ext uri="{BB962C8B-B14F-4D97-AF65-F5344CB8AC3E}">
        <p14:creationId xmlns:p14="http://schemas.microsoft.com/office/powerpoint/2010/main" val="485274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A1BFC0-26DE-84BB-FFC1-C180163A6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59" b="7619"/>
          <a:stretch/>
        </p:blipFill>
        <p:spPr>
          <a:xfrm>
            <a:off x="1259633" y="1609474"/>
            <a:ext cx="8873412" cy="4128854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F7AF2815-E426-C011-29E2-58353E694A11}"/>
              </a:ext>
            </a:extLst>
          </p:cNvPr>
          <p:cNvCxnSpPr>
            <a:cxnSpLocks/>
          </p:cNvCxnSpPr>
          <p:nvPr/>
        </p:nvCxnSpPr>
        <p:spPr>
          <a:xfrm flipH="1">
            <a:off x="6410131" y="3909527"/>
            <a:ext cx="2090058" cy="522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820EB845-26A0-0B44-4C37-01DED4BA8A19}"/>
              </a:ext>
            </a:extLst>
          </p:cNvPr>
          <p:cNvCxnSpPr>
            <a:cxnSpLocks/>
          </p:cNvCxnSpPr>
          <p:nvPr/>
        </p:nvCxnSpPr>
        <p:spPr>
          <a:xfrm flipH="1" flipV="1">
            <a:off x="6503437" y="3321698"/>
            <a:ext cx="1912775" cy="5878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40ACCB48-6FB1-4998-D9E7-195C3A130D9F}"/>
              </a:ext>
            </a:extLst>
          </p:cNvPr>
          <p:cNvSpPr/>
          <p:nvPr/>
        </p:nvSpPr>
        <p:spPr>
          <a:xfrm>
            <a:off x="8341567" y="3652935"/>
            <a:ext cx="2258008" cy="6484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>
                <a:solidFill>
                  <a:srgbClr val="FF0000"/>
                </a:solidFill>
              </a:rPr>
              <a:t>Fill</a:t>
            </a:r>
            <a:r>
              <a:rPr lang="pt-BR" b="1" dirty="0">
                <a:solidFill>
                  <a:srgbClr val="FF0000"/>
                </a:solidFill>
              </a:rPr>
              <a:t> ‘</a:t>
            </a:r>
            <a:r>
              <a:rPr lang="pt-BR" b="1" dirty="0" err="1">
                <a:solidFill>
                  <a:srgbClr val="FF0000"/>
                </a:solidFill>
              </a:rPr>
              <a:t>titles</a:t>
            </a:r>
            <a:r>
              <a:rPr lang="pt-BR" b="1" dirty="0">
                <a:solidFill>
                  <a:srgbClr val="FF0000"/>
                </a:solidFill>
              </a:rPr>
              <a:t>’ </a:t>
            </a:r>
            <a:r>
              <a:rPr lang="pt-BR" b="1" dirty="0" err="1">
                <a:solidFill>
                  <a:srgbClr val="FF0000"/>
                </a:solidFill>
              </a:rPr>
              <a:t>fields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069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0E24EDB-C5CE-9890-86EB-7159CB29AF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Action</a:t>
            </a:r>
            <a:r>
              <a:rPr lang="pt-BR" dirty="0"/>
              <a:t> in pizza </a:t>
            </a:r>
            <a:r>
              <a:rPr lang="pt-BR" dirty="0" err="1"/>
              <a:t>chart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409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43BD61C-DBB6-9881-A32F-AC4B50377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85" b="4898"/>
          <a:stretch/>
        </p:blipFill>
        <p:spPr>
          <a:xfrm>
            <a:off x="1231641" y="1958553"/>
            <a:ext cx="9554547" cy="4526224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7694FB-5E00-CF97-C155-19C3F45831DB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062065" y="1389387"/>
            <a:ext cx="214605" cy="3593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E777A27F-E01A-D4CC-421E-81DFAEE13343}"/>
              </a:ext>
            </a:extLst>
          </p:cNvPr>
          <p:cNvSpPr/>
          <p:nvPr/>
        </p:nvSpPr>
        <p:spPr>
          <a:xfrm>
            <a:off x="1147666" y="740909"/>
            <a:ext cx="2258008" cy="6484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>
                <a:solidFill>
                  <a:srgbClr val="FF0000"/>
                </a:solidFill>
              </a:rPr>
              <a:t>Actions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16E8A40-D416-0351-F4F4-187CB2DC5BA7}"/>
              </a:ext>
            </a:extLst>
          </p:cNvPr>
          <p:cNvSpPr/>
          <p:nvPr/>
        </p:nvSpPr>
        <p:spPr>
          <a:xfrm>
            <a:off x="9047584" y="4146582"/>
            <a:ext cx="2258008" cy="6484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>
                <a:solidFill>
                  <a:srgbClr val="FF0000"/>
                </a:solidFill>
              </a:rPr>
              <a:t>Raise</a:t>
            </a:r>
            <a:r>
              <a:rPr lang="pt-BR" b="1" dirty="0">
                <a:solidFill>
                  <a:srgbClr val="FF0000"/>
                </a:solidFill>
              </a:rPr>
              <a:t> time for ‘</a:t>
            </a:r>
            <a:r>
              <a:rPr lang="pt-BR" b="1" dirty="0" err="1">
                <a:solidFill>
                  <a:srgbClr val="FF0000"/>
                </a:solidFill>
              </a:rPr>
              <a:t>all</a:t>
            </a:r>
            <a:r>
              <a:rPr lang="pt-BR" b="1" dirty="0">
                <a:solidFill>
                  <a:srgbClr val="FF0000"/>
                </a:solidFill>
              </a:rPr>
              <a:t>’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68A9AD44-A80D-44FC-3979-C47CBABF6A1A}"/>
              </a:ext>
            </a:extLst>
          </p:cNvPr>
          <p:cNvCxnSpPr>
            <a:cxnSpLocks/>
          </p:cNvCxnSpPr>
          <p:nvPr/>
        </p:nvCxnSpPr>
        <p:spPr>
          <a:xfrm flipH="1" flipV="1">
            <a:off x="9890449" y="2612571"/>
            <a:ext cx="286139" cy="16090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7F889B-AEB6-677C-8CEE-3BC2AE9A5F3C}"/>
              </a:ext>
            </a:extLst>
          </p:cNvPr>
          <p:cNvSpPr/>
          <p:nvPr/>
        </p:nvSpPr>
        <p:spPr>
          <a:xfrm>
            <a:off x="8385111" y="5984713"/>
            <a:ext cx="2258008" cy="6484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FF0000"/>
                </a:solidFill>
              </a:rPr>
              <a:t>Only top </a:t>
            </a:r>
            <a:r>
              <a:rPr lang="pt-BR" b="1" dirty="0" err="1">
                <a:solidFill>
                  <a:srgbClr val="FF0000"/>
                </a:solidFill>
              </a:rPr>
              <a:t>values</a:t>
            </a:r>
            <a:endParaRPr lang="pt-BR" b="1" dirty="0">
              <a:solidFill>
                <a:srgbClr val="FF0000"/>
              </a:solidFill>
            </a:endParaRP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B4E64DA-4FD1-EACF-3CA1-BA8FA98F7019}"/>
              </a:ext>
            </a:extLst>
          </p:cNvPr>
          <p:cNvCxnSpPr>
            <a:cxnSpLocks/>
          </p:cNvCxnSpPr>
          <p:nvPr/>
        </p:nvCxnSpPr>
        <p:spPr>
          <a:xfrm flipH="1" flipV="1">
            <a:off x="4012163" y="3797559"/>
            <a:ext cx="4388500" cy="25113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039A9F4-C9C0-D4D3-42AB-6AB745979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51" b="5034"/>
          <a:stretch/>
        </p:blipFill>
        <p:spPr>
          <a:xfrm>
            <a:off x="671804" y="1724164"/>
            <a:ext cx="9750490" cy="4701128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4BC3EA5-D769-2BF2-F2CF-CB70BDB3A9F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313992" y="1214438"/>
            <a:ext cx="3275046" cy="1388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41C6D52F-3B68-7287-335A-E07996EF14DA}"/>
              </a:ext>
            </a:extLst>
          </p:cNvPr>
          <p:cNvSpPr/>
          <p:nvPr/>
        </p:nvSpPr>
        <p:spPr>
          <a:xfrm>
            <a:off x="5589038" y="890199"/>
            <a:ext cx="2258008" cy="6484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>
                <a:solidFill>
                  <a:srgbClr val="FF0000"/>
                </a:solidFill>
              </a:rPr>
              <a:t>Results</a:t>
            </a:r>
            <a:r>
              <a:rPr lang="pt-BR" b="1" dirty="0">
                <a:solidFill>
                  <a:srgbClr val="FF0000"/>
                </a:solidFill>
              </a:rPr>
              <a:t> top 20</a:t>
            </a:r>
          </a:p>
        </p:txBody>
      </p:sp>
    </p:spTree>
    <p:extLst>
      <p:ext uri="{BB962C8B-B14F-4D97-AF65-F5344CB8AC3E}">
        <p14:creationId xmlns:p14="http://schemas.microsoft.com/office/powerpoint/2010/main" val="3270298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9AB9679-CDF9-AA37-B0DC-FF81C2093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87" b="5714"/>
          <a:stretch/>
        </p:blipFill>
        <p:spPr>
          <a:xfrm>
            <a:off x="709125" y="1670179"/>
            <a:ext cx="9612925" cy="4590662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F99A858-41F2-82D1-7301-0DB683AC1FC2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601616" y="1214438"/>
            <a:ext cx="1987422" cy="2214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8CA91EF7-B181-4D10-E328-7FCBAFBE04F0}"/>
              </a:ext>
            </a:extLst>
          </p:cNvPr>
          <p:cNvSpPr/>
          <p:nvPr/>
        </p:nvSpPr>
        <p:spPr>
          <a:xfrm>
            <a:off x="5589038" y="890199"/>
            <a:ext cx="2258008" cy="6484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>
                <a:solidFill>
                  <a:srgbClr val="FF0000"/>
                </a:solidFill>
              </a:rPr>
              <a:t>Viz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result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98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7227BAC-2B33-839A-AE91-6F0298CC3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4" b="5170"/>
          <a:stretch/>
        </p:blipFill>
        <p:spPr>
          <a:xfrm>
            <a:off x="0" y="653142"/>
            <a:ext cx="12192000" cy="585029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09FCC63-8557-3420-5C52-02E9F0223603}"/>
              </a:ext>
            </a:extLst>
          </p:cNvPr>
          <p:cNvSpPr/>
          <p:nvPr/>
        </p:nvSpPr>
        <p:spPr>
          <a:xfrm>
            <a:off x="4469365" y="4613113"/>
            <a:ext cx="2258008" cy="6484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>
                <a:solidFill>
                  <a:srgbClr val="FF0000"/>
                </a:solidFill>
              </a:rPr>
              <a:t>Existing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dashboars</a:t>
            </a:r>
            <a:endParaRPr lang="pt-BR" b="1" dirty="0">
              <a:solidFill>
                <a:srgbClr val="FF0000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68952DE6-5EFD-F5E1-E61C-1994BE660A7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598369" y="2621902"/>
            <a:ext cx="3228390" cy="19912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40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CC487E6-BA9F-8A00-9BDC-97AED08A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640"/>
            <a:ext cx="12192000" cy="604471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AE22D19-2E6B-3F80-7483-38A5E3062CE4}"/>
              </a:ext>
            </a:extLst>
          </p:cNvPr>
          <p:cNvSpPr/>
          <p:nvPr/>
        </p:nvSpPr>
        <p:spPr>
          <a:xfrm>
            <a:off x="2687216" y="3545633"/>
            <a:ext cx="5812972" cy="2752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68EE773-EBFB-25E4-5958-BFE036DC2BE9}"/>
              </a:ext>
            </a:extLst>
          </p:cNvPr>
          <p:cNvCxnSpPr>
            <a:cxnSpLocks/>
          </p:cNvCxnSpPr>
          <p:nvPr/>
        </p:nvCxnSpPr>
        <p:spPr>
          <a:xfrm flipH="1" flipV="1">
            <a:off x="8500188" y="5317770"/>
            <a:ext cx="2687216" cy="1219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252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BE56249-2ABE-CC14-E63E-8EA0C32CB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16" b="4762"/>
          <a:stretch/>
        </p:blipFill>
        <p:spPr>
          <a:xfrm>
            <a:off x="1063690" y="1772825"/>
            <a:ext cx="8994710" cy="435738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7EE4D41-6A48-3467-D40F-5CA65652BD6B}"/>
              </a:ext>
            </a:extLst>
          </p:cNvPr>
          <p:cNvSpPr/>
          <p:nvPr/>
        </p:nvSpPr>
        <p:spPr>
          <a:xfrm>
            <a:off x="1511561" y="727788"/>
            <a:ext cx="2258008" cy="6484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FF0000"/>
                </a:solidFill>
              </a:rPr>
              <a:t>Search for ‘</a:t>
            </a:r>
            <a:r>
              <a:rPr lang="pt-BR" b="1" dirty="0" err="1">
                <a:solidFill>
                  <a:srgbClr val="FF0000"/>
                </a:solidFill>
              </a:rPr>
              <a:t>users</a:t>
            </a:r>
            <a:r>
              <a:rPr lang="pt-BR" b="1" dirty="0">
                <a:solidFill>
                  <a:srgbClr val="FF0000"/>
                </a:solidFill>
              </a:rPr>
              <a:t> monitor’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D0B6633-AC65-2095-2267-529658B7C28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640565" y="1376266"/>
            <a:ext cx="1231639" cy="17028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537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B552D30-60FD-13D0-18CE-9FB66DCF3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2" b="7754"/>
          <a:stretch/>
        </p:blipFill>
        <p:spPr>
          <a:xfrm>
            <a:off x="1632858" y="2067361"/>
            <a:ext cx="8593494" cy="397887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0FEF1CC-2F44-9D7D-8581-44AF6F3BCE1C}"/>
              </a:ext>
            </a:extLst>
          </p:cNvPr>
          <p:cNvSpPr/>
          <p:nvPr/>
        </p:nvSpPr>
        <p:spPr>
          <a:xfrm>
            <a:off x="6764696" y="5215812"/>
            <a:ext cx="2258008" cy="6484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>
                <a:solidFill>
                  <a:srgbClr val="FF0000"/>
                </a:solidFill>
              </a:rPr>
              <a:t>View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DashBoard</a:t>
            </a:r>
            <a:endParaRPr lang="pt-BR" b="1" dirty="0">
              <a:solidFill>
                <a:srgbClr val="FF0000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97A87C2-409B-E349-DF05-B0A2397FC307}"/>
              </a:ext>
            </a:extLst>
          </p:cNvPr>
          <p:cNvCxnSpPr>
            <a:cxnSpLocks/>
          </p:cNvCxnSpPr>
          <p:nvPr/>
        </p:nvCxnSpPr>
        <p:spPr>
          <a:xfrm flipH="1" flipV="1">
            <a:off x="7212563" y="3699588"/>
            <a:ext cx="307910" cy="15162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547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C21E47D-92DB-4A89-80DC-40FB3AC00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51" b="3946"/>
          <a:stretch/>
        </p:blipFill>
        <p:spPr>
          <a:xfrm>
            <a:off x="1520889" y="2206428"/>
            <a:ext cx="8724122" cy="425968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5EB543A-53EA-6021-5321-FAB733C9147B}"/>
              </a:ext>
            </a:extLst>
          </p:cNvPr>
          <p:cNvSpPr/>
          <p:nvPr/>
        </p:nvSpPr>
        <p:spPr>
          <a:xfrm>
            <a:off x="545842" y="2286001"/>
            <a:ext cx="2258008" cy="6484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FF0000"/>
                </a:solidFill>
              </a:rPr>
              <a:t>3 </a:t>
            </a:r>
            <a:r>
              <a:rPr lang="pt-BR" b="1" dirty="0" err="1">
                <a:solidFill>
                  <a:srgbClr val="FF0000"/>
                </a:solidFill>
              </a:rPr>
              <a:t>objects</a:t>
            </a:r>
            <a:r>
              <a:rPr lang="pt-BR" b="1" dirty="0">
                <a:solidFill>
                  <a:srgbClr val="FF0000"/>
                </a:solidFill>
              </a:rPr>
              <a:t> in a dashboard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2CA19FD0-C805-1771-7632-AAC4F7454E8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803850" y="2610240"/>
            <a:ext cx="2323320" cy="8887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EB67B92-C0E1-B5B2-A576-AE868D5F926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803850" y="2610240"/>
            <a:ext cx="2491271" cy="2045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0C349BF-0819-A00A-13CA-F3CA5A08ADE6}"/>
              </a:ext>
            </a:extLst>
          </p:cNvPr>
          <p:cNvCxnSpPr>
            <a:cxnSpLocks/>
          </p:cNvCxnSpPr>
          <p:nvPr/>
        </p:nvCxnSpPr>
        <p:spPr>
          <a:xfrm>
            <a:off x="2771194" y="2610240"/>
            <a:ext cx="1324945" cy="24495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04B2B48F-E02A-A4C7-8036-93D2C0FCEA80}"/>
              </a:ext>
            </a:extLst>
          </p:cNvPr>
          <p:cNvSpPr/>
          <p:nvPr/>
        </p:nvSpPr>
        <p:spPr>
          <a:xfrm>
            <a:off x="9116007" y="4119467"/>
            <a:ext cx="2258008" cy="6484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>
                <a:solidFill>
                  <a:srgbClr val="FF0000"/>
                </a:solidFill>
              </a:rPr>
              <a:t>Edit</a:t>
            </a:r>
            <a:r>
              <a:rPr lang="pt-BR" b="1" dirty="0">
                <a:solidFill>
                  <a:srgbClr val="FF0000"/>
                </a:solidFill>
              </a:rPr>
              <a:t> dashboard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17ABF1FB-E12E-B8B9-575E-72237BF642B5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9116007" y="2934479"/>
            <a:ext cx="1129004" cy="11849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306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6361BB-33E0-ED96-F2F5-58038150F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1931B11-E2B2-70D0-5280-202341561FF8}"/>
              </a:ext>
            </a:extLst>
          </p:cNvPr>
          <p:cNvSpPr/>
          <p:nvPr/>
        </p:nvSpPr>
        <p:spPr>
          <a:xfrm>
            <a:off x="9116007" y="4119467"/>
            <a:ext cx="2258008" cy="6484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FF0000"/>
                </a:solidFill>
              </a:rPr>
              <a:t>Drag </a:t>
            </a:r>
            <a:r>
              <a:rPr lang="pt-BR" b="1" dirty="0" err="1">
                <a:solidFill>
                  <a:srgbClr val="FF0000"/>
                </a:solidFill>
              </a:rPr>
              <a:t>the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objects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857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319D2B6-BE77-9488-EE31-D1D10746D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07" b="7210"/>
          <a:stretch/>
        </p:blipFill>
        <p:spPr>
          <a:xfrm>
            <a:off x="0" y="597159"/>
            <a:ext cx="12192000" cy="576632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EE695E1-0ED7-58F8-01C6-599D0D8A9365}"/>
              </a:ext>
            </a:extLst>
          </p:cNvPr>
          <p:cNvSpPr/>
          <p:nvPr/>
        </p:nvSpPr>
        <p:spPr>
          <a:xfrm>
            <a:off x="6096000" y="2197361"/>
            <a:ext cx="2258008" cy="64847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>
                <a:solidFill>
                  <a:srgbClr val="FF0000"/>
                </a:solidFill>
              </a:rPr>
              <a:t>Save</a:t>
            </a:r>
            <a:endParaRPr lang="pt-BR" b="1" dirty="0">
              <a:solidFill>
                <a:srgbClr val="FF0000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27ACDA2-BC38-6006-78F4-E42108B7B88E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225004" y="1539551"/>
            <a:ext cx="4522237" cy="657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766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C3FBCC9-EE4C-85DC-8FDA-95CE5DC513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87" b="7891"/>
          <a:stretch/>
        </p:blipFill>
        <p:spPr>
          <a:xfrm>
            <a:off x="1108788" y="1815623"/>
            <a:ext cx="9974424" cy="46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55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CC487E6-BA9F-8A00-9BDC-97AED08A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789"/>
            <a:ext cx="10515600" cy="521357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AE22D19-2E6B-3F80-7483-38A5E3062CE4}"/>
              </a:ext>
            </a:extLst>
          </p:cNvPr>
          <p:cNvSpPr/>
          <p:nvPr/>
        </p:nvSpPr>
        <p:spPr>
          <a:xfrm>
            <a:off x="1609530" y="727788"/>
            <a:ext cx="5812972" cy="345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>
                <a:solidFill>
                  <a:srgbClr val="FF0000"/>
                </a:solidFill>
              </a:rPr>
              <a:t>user</a:t>
            </a:r>
            <a:r>
              <a:rPr lang="pt-BR" b="1" dirty="0">
                <a:solidFill>
                  <a:srgbClr val="FF0000"/>
                </a:solidFill>
              </a:rPr>
              <a:t>* </a:t>
            </a:r>
            <a:r>
              <a:rPr lang="pt-BR" b="1" dirty="0" err="1">
                <a:solidFill>
                  <a:srgbClr val="FF0000"/>
                </a:solidFill>
              </a:rPr>
              <a:t>action</a:t>
            </a:r>
            <a:r>
              <a:rPr lang="pt-BR" b="1" dirty="0">
                <a:solidFill>
                  <a:srgbClr val="FF0000"/>
                </a:solidFill>
              </a:rPr>
              <a:t>=</a:t>
            </a:r>
            <a:r>
              <a:rPr lang="pt-BR" b="1" dirty="0" err="1">
                <a:solidFill>
                  <a:srgbClr val="FF0000"/>
                </a:solidFill>
              </a:rPr>
              <a:t>allow</a:t>
            </a:r>
            <a:endParaRPr lang="pt-BR" b="1" dirty="0">
              <a:solidFill>
                <a:srgbClr val="FF0000"/>
              </a:solidFill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68EE773-EBFB-25E4-5958-BFE036DC2BE9}"/>
              </a:ext>
            </a:extLst>
          </p:cNvPr>
          <p:cNvCxnSpPr>
            <a:cxnSpLocks/>
          </p:cNvCxnSpPr>
          <p:nvPr/>
        </p:nvCxnSpPr>
        <p:spPr>
          <a:xfrm>
            <a:off x="2621902" y="1073020"/>
            <a:ext cx="65314" cy="46466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320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72C5C2C-DB9B-AB4F-61B8-C970F3FDF52D}"/>
              </a:ext>
            </a:extLst>
          </p:cNvPr>
          <p:cNvSpPr/>
          <p:nvPr/>
        </p:nvSpPr>
        <p:spPr>
          <a:xfrm>
            <a:off x="1609530" y="727788"/>
            <a:ext cx="5812972" cy="345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FF0000"/>
                </a:solidFill>
              </a:rPr>
              <a:t>Click ‘</a:t>
            </a:r>
            <a:r>
              <a:rPr lang="pt-BR" b="1" dirty="0" err="1">
                <a:solidFill>
                  <a:srgbClr val="FF0000"/>
                </a:solidFill>
              </a:rPr>
              <a:t>visualization</a:t>
            </a:r>
            <a:r>
              <a:rPr lang="pt-BR" b="1" dirty="0">
                <a:solidFill>
                  <a:srgbClr val="FF0000"/>
                </a:solidFill>
              </a:rPr>
              <a:t>’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4E90E86-E92E-FF96-D810-936CB5910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41" b="6123"/>
          <a:stretch/>
        </p:blipFill>
        <p:spPr>
          <a:xfrm>
            <a:off x="419878" y="1498237"/>
            <a:ext cx="10590245" cy="4773714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2E1570D-ABC1-28CB-886F-5843F912A30B}"/>
              </a:ext>
            </a:extLst>
          </p:cNvPr>
          <p:cNvCxnSpPr>
            <a:cxnSpLocks/>
          </p:cNvCxnSpPr>
          <p:nvPr/>
        </p:nvCxnSpPr>
        <p:spPr>
          <a:xfrm>
            <a:off x="2621902" y="1073020"/>
            <a:ext cx="550506" cy="18941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7D7BDED-AB5D-7D6D-89E6-97880ECD320C}"/>
              </a:ext>
            </a:extLst>
          </p:cNvPr>
          <p:cNvSpPr/>
          <p:nvPr/>
        </p:nvSpPr>
        <p:spPr>
          <a:xfrm>
            <a:off x="3998167" y="5957596"/>
            <a:ext cx="5812972" cy="345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FF0000"/>
                </a:solidFill>
              </a:rPr>
              <a:t>Click ‘</a:t>
            </a:r>
            <a:r>
              <a:rPr lang="pt-BR" b="1" dirty="0" err="1">
                <a:solidFill>
                  <a:srgbClr val="FF0000"/>
                </a:solidFill>
              </a:rPr>
              <a:t>pivot</a:t>
            </a:r>
            <a:r>
              <a:rPr lang="pt-BR" b="1" dirty="0">
                <a:solidFill>
                  <a:srgbClr val="FF0000"/>
                </a:solidFill>
              </a:rPr>
              <a:t>’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94CA3E1A-5441-3922-E73E-88CD00283682}"/>
              </a:ext>
            </a:extLst>
          </p:cNvPr>
          <p:cNvCxnSpPr>
            <a:cxnSpLocks/>
          </p:cNvCxnSpPr>
          <p:nvPr/>
        </p:nvCxnSpPr>
        <p:spPr>
          <a:xfrm flipH="1" flipV="1">
            <a:off x="3331029" y="5532379"/>
            <a:ext cx="667138" cy="5978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7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CCF74D-52F1-82A7-6587-0A920C86F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16" b="4626"/>
          <a:stretch/>
        </p:blipFill>
        <p:spPr>
          <a:xfrm>
            <a:off x="485192" y="1650775"/>
            <a:ext cx="10039739" cy="487132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3AF6A4C-10FE-0C88-1630-7B3396F4A841}"/>
              </a:ext>
            </a:extLst>
          </p:cNvPr>
          <p:cNvSpPr/>
          <p:nvPr/>
        </p:nvSpPr>
        <p:spPr>
          <a:xfrm>
            <a:off x="1609530" y="727788"/>
            <a:ext cx="5812972" cy="345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FF0000"/>
                </a:solidFill>
              </a:rPr>
              <a:t>Only </a:t>
            </a:r>
            <a:r>
              <a:rPr lang="pt-BR" b="1" dirty="0" err="1">
                <a:solidFill>
                  <a:srgbClr val="FF0000"/>
                </a:solidFill>
              </a:rPr>
              <a:t>selected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fields</a:t>
            </a:r>
            <a:endParaRPr lang="pt-BR" b="1" dirty="0">
              <a:solidFill>
                <a:srgbClr val="FF0000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B0E8A023-F2FB-A653-EE55-2B5A1D456383}"/>
              </a:ext>
            </a:extLst>
          </p:cNvPr>
          <p:cNvCxnSpPr>
            <a:cxnSpLocks/>
          </p:cNvCxnSpPr>
          <p:nvPr/>
        </p:nvCxnSpPr>
        <p:spPr>
          <a:xfrm>
            <a:off x="2621902" y="1073020"/>
            <a:ext cx="830425" cy="21180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83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A28C22E-8B73-2FE1-31AB-2DC68519F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5" y="933385"/>
            <a:ext cx="10842171" cy="538126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496A1CF-C314-7068-33A5-98CD4AAFEB5F}"/>
              </a:ext>
            </a:extLst>
          </p:cNvPr>
          <p:cNvSpPr/>
          <p:nvPr/>
        </p:nvSpPr>
        <p:spPr>
          <a:xfrm>
            <a:off x="4110134" y="1352938"/>
            <a:ext cx="5812972" cy="345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>
                <a:solidFill>
                  <a:srgbClr val="FF0000"/>
                </a:solidFill>
              </a:rPr>
              <a:t>Check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filters</a:t>
            </a:r>
            <a:endParaRPr lang="pt-BR" b="1" dirty="0">
              <a:solidFill>
                <a:srgbClr val="FF0000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F32B4F0-E9D5-52E4-AD6B-A023D3B7548B}"/>
              </a:ext>
            </a:extLst>
          </p:cNvPr>
          <p:cNvCxnSpPr>
            <a:cxnSpLocks/>
          </p:cNvCxnSpPr>
          <p:nvPr/>
        </p:nvCxnSpPr>
        <p:spPr>
          <a:xfrm flipH="1">
            <a:off x="3125755" y="1525554"/>
            <a:ext cx="984379" cy="685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E6CF543C-81EE-893D-69CC-40F7E7908127}"/>
              </a:ext>
            </a:extLst>
          </p:cNvPr>
          <p:cNvSpPr/>
          <p:nvPr/>
        </p:nvSpPr>
        <p:spPr>
          <a:xfrm>
            <a:off x="3484983" y="4404048"/>
            <a:ext cx="5812972" cy="345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>
                <a:solidFill>
                  <a:srgbClr val="FF0000"/>
                </a:solidFill>
              </a:rPr>
              <a:t>Results</a:t>
            </a:r>
            <a:endParaRPr lang="pt-BR" b="1" dirty="0">
              <a:solidFill>
                <a:srgbClr val="FF0000"/>
              </a:solidFill>
            </a:endParaRP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98F94002-982A-6ED5-FE4E-82CD76D0AFC5}"/>
              </a:ext>
            </a:extLst>
          </p:cNvPr>
          <p:cNvCxnSpPr>
            <a:cxnSpLocks/>
          </p:cNvCxnSpPr>
          <p:nvPr/>
        </p:nvCxnSpPr>
        <p:spPr>
          <a:xfrm flipH="1" flipV="1">
            <a:off x="1670180" y="3524477"/>
            <a:ext cx="1814803" cy="10521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977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35BA34-1B2B-2455-E4F9-18A28338C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05" b="3809"/>
          <a:stretch/>
        </p:blipFill>
        <p:spPr>
          <a:xfrm>
            <a:off x="979714" y="1394584"/>
            <a:ext cx="9694506" cy="468897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7916450-747B-6E1C-F78B-69C65D005C97}"/>
              </a:ext>
            </a:extLst>
          </p:cNvPr>
          <p:cNvSpPr/>
          <p:nvPr/>
        </p:nvSpPr>
        <p:spPr>
          <a:xfrm>
            <a:off x="3484983" y="4404048"/>
            <a:ext cx="5812972" cy="345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FF0000"/>
                </a:solidFill>
              </a:rPr>
              <a:t>Click </a:t>
            </a:r>
            <a:r>
              <a:rPr lang="pt-BR" b="1" dirty="0" err="1">
                <a:solidFill>
                  <a:srgbClr val="FF0000"/>
                </a:solidFill>
              </a:rPr>
              <a:t>on</a:t>
            </a:r>
            <a:r>
              <a:rPr lang="pt-BR" b="1" dirty="0">
                <a:solidFill>
                  <a:srgbClr val="FF0000"/>
                </a:solidFill>
              </a:rPr>
              <a:t> ‘single </a:t>
            </a:r>
            <a:r>
              <a:rPr lang="pt-BR" b="1" dirty="0" err="1">
                <a:solidFill>
                  <a:srgbClr val="FF0000"/>
                </a:solidFill>
              </a:rPr>
              <a:t>value</a:t>
            </a:r>
            <a:r>
              <a:rPr lang="pt-BR" b="1" dirty="0">
                <a:solidFill>
                  <a:srgbClr val="FF0000"/>
                </a:solidFill>
              </a:rPr>
              <a:t>’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6884382F-7E18-6E11-828B-60B4CE23CFDC}"/>
              </a:ext>
            </a:extLst>
          </p:cNvPr>
          <p:cNvCxnSpPr>
            <a:cxnSpLocks/>
          </p:cNvCxnSpPr>
          <p:nvPr/>
        </p:nvCxnSpPr>
        <p:spPr>
          <a:xfrm flipH="1" flipV="1">
            <a:off x="1427584" y="4198776"/>
            <a:ext cx="2057399" cy="3778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524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EE2D01-5879-E07D-7826-AEF1E0794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68" b="5577"/>
          <a:stretch/>
        </p:blipFill>
        <p:spPr>
          <a:xfrm>
            <a:off x="307910" y="1268438"/>
            <a:ext cx="10403633" cy="493641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757B5B2-13A5-F84B-611F-C6266C760F9C}"/>
              </a:ext>
            </a:extLst>
          </p:cNvPr>
          <p:cNvSpPr/>
          <p:nvPr/>
        </p:nvSpPr>
        <p:spPr>
          <a:xfrm>
            <a:off x="7557795" y="1903449"/>
            <a:ext cx="1740159" cy="345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rgbClr val="FF0000"/>
              </a:solidFill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1231356-C389-10A8-710E-80C14493E722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484983" y="2076065"/>
            <a:ext cx="4072812" cy="25005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1509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153</Words>
  <Application>Microsoft Office PowerPoint</Application>
  <PresentationFormat>Widescreen</PresentationFormat>
  <Paragraphs>40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Douglas Wilson Bernardini</dc:creator>
  <cp:lastModifiedBy>Douglas Wilson Bernardini</cp:lastModifiedBy>
  <cp:revision>1</cp:revision>
  <dcterms:created xsi:type="dcterms:W3CDTF">2022-05-21T10:59:19Z</dcterms:created>
  <dcterms:modified xsi:type="dcterms:W3CDTF">2022-05-21T12:29:42Z</dcterms:modified>
</cp:coreProperties>
</file>